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HK Modular" charset="1" panose="00000800000000000000"/>
      <p:regular r:id="rId15"/>
    </p:embeddedFont>
    <p:embeddedFont>
      <p:font typeface="Gruppo" charset="1" panose="02000604060000020004"/>
      <p:regular r:id="rId16"/>
    </p:embeddedFont>
    <p:embeddedFont>
      <p:font typeface="Raleway Light" charset="1" panose="00000000000000000000"/>
      <p:regular r:id="rId17"/>
    </p:embeddedFont>
    <p:embeddedFont>
      <p:font typeface="Raleway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jpe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12" Target="../media/image14.jpe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jpe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20.jpe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54235" y="-723790"/>
            <a:ext cx="3513477" cy="1884501"/>
          </a:xfrm>
          <a:custGeom>
            <a:avLst/>
            <a:gdLst/>
            <a:ahLst/>
            <a:cxnLst/>
            <a:rect r="r" b="b" t="t" l="l"/>
            <a:pathLst>
              <a:path h="1884501" w="3513477">
                <a:moveTo>
                  <a:pt x="0" y="0"/>
                </a:moveTo>
                <a:lnTo>
                  <a:pt x="3513477" y="0"/>
                </a:lnTo>
                <a:lnTo>
                  <a:pt x="3513477" y="1884501"/>
                </a:lnTo>
                <a:lnTo>
                  <a:pt x="0" y="1884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72862" y="2318984"/>
            <a:ext cx="3799594" cy="678844"/>
          </a:xfrm>
          <a:custGeom>
            <a:avLst/>
            <a:gdLst/>
            <a:ahLst/>
            <a:cxnLst/>
            <a:rect r="r" b="b" t="t" l="l"/>
            <a:pathLst>
              <a:path h="678844" w="3799594">
                <a:moveTo>
                  <a:pt x="0" y="0"/>
                </a:moveTo>
                <a:lnTo>
                  <a:pt x="3799594" y="0"/>
                </a:lnTo>
                <a:lnTo>
                  <a:pt x="3799594" y="678844"/>
                </a:lnTo>
                <a:lnTo>
                  <a:pt x="0" y="6788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27249" y="8933667"/>
            <a:ext cx="3513477" cy="1884501"/>
          </a:xfrm>
          <a:custGeom>
            <a:avLst/>
            <a:gdLst/>
            <a:ahLst/>
            <a:cxnLst/>
            <a:rect r="r" b="b" t="t" l="l"/>
            <a:pathLst>
              <a:path h="1884501" w="3513477">
                <a:moveTo>
                  <a:pt x="0" y="0"/>
                </a:moveTo>
                <a:lnTo>
                  <a:pt x="3513477" y="0"/>
                </a:lnTo>
                <a:lnTo>
                  <a:pt x="3513477" y="1884502"/>
                </a:lnTo>
                <a:lnTo>
                  <a:pt x="0" y="1884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17129" y="7588707"/>
            <a:ext cx="2311059" cy="638693"/>
          </a:xfrm>
          <a:custGeom>
            <a:avLst/>
            <a:gdLst/>
            <a:ahLst/>
            <a:cxnLst/>
            <a:rect r="r" b="b" t="t" l="l"/>
            <a:pathLst>
              <a:path h="638693" w="2311059">
                <a:moveTo>
                  <a:pt x="0" y="0"/>
                </a:moveTo>
                <a:lnTo>
                  <a:pt x="2311059" y="0"/>
                </a:lnTo>
                <a:lnTo>
                  <a:pt x="2311059" y="638693"/>
                </a:lnTo>
                <a:lnTo>
                  <a:pt x="0" y="6386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670550" y="1028700"/>
            <a:ext cx="551414" cy="518330"/>
          </a:xfrm>
          <a:custGeom>
            <a:avLst/>
            <a:gdLst/>
            <a:ahLst/>
            <a:cxnLst/>
            <a:rect r="r" b="b" t="t" l="l"/>
            <a:pathLst>
              <a:path h="518330" w="551414">
                <a:moveTo>
                  <a:pt x="0" y="0"/>
                </a:moveTo>
                <a:lnTo>
                  <a:pt x="551414" y="0"/>
                </a:lnTo>
                <a:lnTo>
                  <a:pt x="551414" y="518330"/>
                </a:lnTo>
                <a:lnTo>
                  <a:pt x="0" y="5183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542048" y="3481267"/>
            <a:ext cx="12612187" cy="2877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42"/>
              </a:lnSpc>
            </a:pPr>
            <a:r>
              <a:rPr lang="en-US" sz="10314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SMART STUDY PLAN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50473" y="1165379"/>
            <a:ext cx="2324294" cy="298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1"/>
              </a:lnSpc>
              <a:spcBef>
                <a:spcPct val="0"/>
              </a:spcBef>
            </a:pPr>
            <a:r>
              <a:rPr lang="en-US" sz="2075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studio shodwe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81853" y="9073308"/>
            <a:ext cx="2324294" cy="298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page 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90189" y="6759084"/>
            <a:ext cx="11913228" cy="98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5"/>
              </a:lnSpc>
            </a:pPr>
            <a:r>
              <a:rPr lang="en-US" sz="2375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Final Project Presentation</a:t>
            </a:r>
          </a:p>
          <a:p>
            <a:pPr algn="ctr">
              <a:lnSpc>
                <a:spcPts val="2565"/>
              </a:lnSpc>
            </a:pPr>
            <a:r>
              <a:rPr lang="en-US" sz="2375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Smart Study Plan</a:t>
            </a:r>
          </a:p>
          <a:p>
            <a:pPr algn="ctr">
              <a:lnSpc>
                <a:spcPts val="256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76071" y="1028700"/>
            <a:ext cx="551414" cy="518330"/>
          </a:xfrm>
          <a:custGeom>
            <a:avLst/>
            <a:gdLst/>
            <a:ahLst/>
            <a:cxnLst/>
            <a:rect r="r" b="b" t="t" l="l"/>
            <a:pathLst>
              <a:path h="518330" w="551414">
                <a:moveTo>
                  <a:pt x="0" y="0"/>
                </a:moveTo>
                <a:lnTo>
                  <a:pt x="551414" y="0"/>
                </a:lnTo>
                <a:lnTo>
                  <a:pt x="551414" y="518330"/>
                </a:lnTo>
                <a:lnTo>
                  <a:pt x="0" y="518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419691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80083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804396" y="9014517"/>
            <a:ext cx="4454904" cy="406385"/>
          </a:xfrm>
          <a:custGeom>
            <a:avLst/>
            <a:gdLst/>
            <a:ahLst/>
            <a:cxnLst/>
            <a:rect r="r" b="b" t="t" l="l"/>
            <a:pathLst>
              <a:path h="406385" w="4454904">
                <a:moveTo>
                  <a:pt x="0" y="0"/>
                </a:moveTo>
                <a:lnTo>
                  <a:pt x="4454904" y="0"/>
                </a:lnTo>
                <a:lnTo>
                  <a:pt x="4454904" y="406385"/>
                </a:lnTo>
                <a:lnTo>
                  <a:pt x="0" y="4063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55994" y="1165379"/>
            <a:ext cx="2324294" cy="298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1"/>
              </a:lnSpc>
              <a:spcBef>
                <a:spcPct val="0"/>
              </a:spcBef>
            </a:pPr>
            <a:r>
              <a:rPr lang="en-US" sz="2075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studio shodwe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81853" y="9073308"/>
            <a:ext cx="2324294" cy="298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page 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76071" y="3663448"/>
            <a:ext cx="8056247" cy="860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80"/>
              </a:lnSpc>
            </a:pPr>
            <a:r>
              <a:rPr lang="en-US" sz="54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01384" y="3127242"/>
            <a:ext cx="6704049" cy="2614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777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•Students face difficulties in managing study time effectively.</a:t>
            </a:r>
          </a:p>
          <a:p>
            <a:pPr algn="l">
              <a:lnSpc>
                <a:spcPts val="2999"/>
              </a:lnSpc>
            </a:pPr>
            <a:r>
              <a:rPr lang="en-US" sz="2777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•Existing apps are complex or require internet connection.</a:t>
            </a:r>
          </a:p>
          <a:p>
            <a:pPr algn="l">
              <a:lnSpc>
                <a:spcPts val="2999"/>
              </a:lnSpc>
            </a:pPr>
            <a:r>
              <a:rPr lang="en-US" sz="2777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•SmartStudy Pro: A lightweight, offline study planner built with Python.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76071" y="1028700"/>
            <a:ext cx="551414" cy="518330"/>
          </a:xfrm>
          <a:custGeom>
            <a:avLst/>
            <a:gdLst/>
            <a:ahLst/>
            <a:cxnLst/>
            <a:rect r="r" b="b" t="t" l="l"/>
            <a:pathLst>
              <a:path h="518330" w="551414">
                <a:moveTo>
                  <a:pt x="0" y="0"/>
                </a:moveTo>
                <a:lnTo>
                  <a:pt x="551414" y="0"/>
                </a:lnTo>
                <a:lnTo>
                  <a:pt x="551414" y="518330"/>
                </a:lnTo>
                <a:lnTo>
                  <a:pt x="0" y="518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419691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80083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804396" y="9014517"/>
            <a:ext cx="4454904" cy="406385"/>
          </a:xfrm>
          <a:custGeom>
            <a:avLst/>
            <a:gdLst/>
            <a:ahLst/>
            <a:cxnLst/>
            <a:rect r="r" b="b" t="t" l="l"/>
            <a:pathLst>
              <a:path h="406385" w="4454904">
                <a:moveTo>
                  <a:pt x="0" y="0"/>
                </a:moveTo>
                <a:lnTo>
                  <a:pt x="4454904" y="0"/>
                </a:lnTo>
                <a:lnTo>
                  <a:pt x="4454904" y="406385"/>
                </a:lnTo>
                <a:lnTo>
                  <a:pt x="0" y="4063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497396" y="6203611"/>
            <a:ext cx="11833983" cy="2444176"/>
            <a:chOff x="0" y="0"/>
            <a:chExt cx="1833394" cy="37866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33394" cy="378667"/>
            </a:xfrm>
            <a:custGeom>
              <a:avLst/>
              <a:gdLst/>
              <a:ahLst/>
              <a:cxnLst/>
              <a:rect r="r" b="b" t="t" l="l"/>
              <a:pathLst>
                <a:path h="378667" w="1833394">
                  <a:moveTo>
                    <a:pt x="15047" y="0"/>
                  </a:moveTo>
                  <a:lnTo>
                    <a:pt x="1818347" y="0"/>
                  </a:lnTo>
                  <a:cubicBezTo>
                    <a:pt x="1826657" y="0"/>
                    <a:pt x="1833394" y="6737"/>
                    <a:pt x="1833394" y="15047"/>
                  </a:cubicBezTo>
                  <a:lnTo>
                    <a:pt x="1833394" y="363620"/>
                  </a:lnTo>
                  <a:cubicBezTo>
                    <a:pt x="1833394" y="367611"/>
                    <a:pt x="1831808" y="371438"/>
                    <a:pt x="1828987" y="374260"/>
                  </a:cubicBezTo>
                  <a:cubicBezTo>
                    <a:pt x="1826165" y="377082"/>
                    <a:pt x="1822338" y="378667"/>
                    <a:pt x="1818347" y="378667"/>
                  </a:cubicBezTo>
                  <a:lnTo>
                    <a:pt x="15047" y="378667"/>
                  </a:lnTo>
                  <a:cubicBezTo>
                    <a:pt x="11056" y="378667"/>
                    <a:pt x="7229" y="377082"/>
                    <a:pt x="4407" y="374260"/>
                  </a:cubicBezTo>
                  <a:cubicBezTo>
                    <a:pt x="1585" y="371438"/>
                    <a:pt x="0" y="367611"/>
                    <a:pt x="0" y="363620"/>
                  </a:cubicBezTo>
                  <a:lnTo>
                    <a:pt x="0" y="15047"/>
                  </a:lnTo>
                  <a:cubicBezTo>
                    <a:pt x="0" y="11056"/>
                    <a:pt x="1585" y="7229"/>
                    <a:pt x="4407" y="4407"/>
                  </a:cubicBezTo>
                  <a:cubicBezTo>
                    <a:pt x="7229" y="1585"/>
                    <a:pt x="11056" y="0"/>
                    <a:pt x="15047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86172" r="0" b="-86172"/>
              </a:stretch>
            </a:blipFill>
            <a:ln w="38100" cap="rnd">
              <a:solidFill>
                <a:srgbClr val="9FCDFF"/>
              </a:solidFill>
              <a:prstDash val="solid"/>
              <a:round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2655994" y="1165379"/>
            <a:ext cx="2324294" cy="298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1"/>
              </a:lnSpc>
              <a:spcBef>
                <a:spcPct val="0"/>
              </a:spcBef>
            </a:pPr>
            <a:r>
              <a:rPr lang="en-US" sz="2075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studio shodwe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81853" y="9073308"/>
            <a:ext cx="2324294" cy="298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page 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03523" y="2235401"/>
            <a:ext cx="11028326" cy="863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0"/>
              </a:lnSpc>
            </a:pPr>
            <a:r>
              <a:rPr lang="en-US" sz="54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PROBLEM RESEARCH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55994" y="3594274"/>
            <a:ext cx="13441159" cy="1499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777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•Problem: Students struggle to prioritize subjects and maintain schedules.</a:t>
            </a:r>
          </a:p>
          <a:p>
            <a:pPr algn="l">
              <a:lnSpc>
                <a:spcPts val="2999"/>
              </a:lnSpc>
            </a:pPr>
            <a:r>
              <a:rPr lang="en-US" sz="2777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•Research showed existing tools lacked simplicity and offline access.</a:t>
            </a:r>
          </a:p>
          <a:p>
            <a:pPr algn="l">
              <a:lnSpc>
                <a:spcPts val="2999"/>
              </a:lnSpc>
            </a:pPr>
            <a:r>
              <a:rPr lang="en-US" sz="2777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•Target: University students needing effective study planning.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76071" y="1028700"/>
            <a:ext cx="551414" cy="518330"/>
          </a:xfrm>
          <a:custGeom>
            <a:avLst/>
            <a:gdLst/>
            <a:ahLst/>
            <a:cxnLst/>
            <a:rect r="r" b="b" t="t" l="l"/>
            <a:pathLst>
              <a:path h="518330" w="551414">
                <a:moveTo>
                  <a:pt x="0" y="0"/>
                </a:moveTo>
                <a:lnTo>
                  <a:pt x="551414" y="0"/>
                </a:lnTo>
                <a:lnTo>
                  <a:pt x="551414" y="518330"/>
                </a:lnTo>
                <a:lnTo>
                  <a:pt x="0" y="518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419691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80083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804396" y="9014517"/>
            <a:ext cx="4454904" cy="406385"/>
          </a:xfrm>
          <a:custGeom>
            <a:avLst/>
            <a:gdLst/>
            <a:ahLst/>
            <a:cxnLst/>
            <a:rect r="r" b="b" t="t" l="l"/>
            <a:pathLst>
              <a:path h="406385" w="4454904">
                <a:moveTo>
                  <a:pt x="0" y="0"/>
                </a:moveTo>
                <a:lnTo>
                  <a:pt x="4454904" y="0"/>
                </a:lnTo>
                <a:lnTo>
                  <a:pt x="4454904" y="406385"/>
                </a:lnTo>
                <a:lnTo>
                  <a:pt x="0" y="4063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5052" y="3381068"/>
            <a:ext cx="6903652" cy="4606619"/>
          </a:xfrm>
          <a:custGeom>
            <a:avLst/>
            <a:gdLst/>
            <a:ahLst/>
            <a:cxnLst/>
            <a:rect r="r" b="b" t="t" l="l"/>
            <a:pathLst>
              <a:path h="4606619" w="6903652">
                <a:moveTo>
                  <a:pt x="0" y="0"/>
                </a:moveTo>
                <a:lnTo>
                  <a:pt x="6903653" y="0"/>
                </a:lnTo>
                <a:lnTo>
                  <a:pt x="6903653" y="4606619"/>
                </a:lnTo>
                <a:lnTo>
                  <a:pt x="0" y="46066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032728" y="4182416"/>
            <a:ext cx="6526927" cy="2730483"/>
            <a:chOff x="0" y="0"/>
            <a:chExt cx="1011192" cy="42302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11192" cy="423023"/>
            </a:xfrm>
            <a:custGeom>
              <a:avLst/>
              <a:gdLst/>
              <a:ahLst/>
              <a:cxnLst/>
              <a:rect r="r" b="b" t="t" l="l"/>
              <a:pathLst>
                <a:path h="423023" w="1011192">
                  <a:moveTo>
                    <a:pt x="0" y="0"/>
                  </a:moveTo>
                  <a:lnTo>
                    <a:pt x="1011192" y="0"/>
                  </a:lnTo>
                  <a:lnTo>
                    <a:pt x="1011192" y="423023"/>
                  </a:lnTo>
                  <a:lnTo>
                    <a:pt x="0" y="423023"/>
                  </a:lnTo>
                  <a:close/>
                </a:path>
              </a:pathLst>
            </a:custGeom>
            <a:blipFill>
              <a:blip r:embed="rId12"/>
              <a:stretch>
                <a:fillRect l="0" t="-21" r="0" b="-59437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655994" y="1165379"/>
            <a:ext cx="2324294" cy="298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1"/>
              </a:lnSpc>
              <a:spcBef>
                <a:spcPct val="0"/>
              </a:spcBef>
            </a:pPr>
            <a:r>
              <a:rPr lang="en-US" sz="2075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studio shodwe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81853" y="9073308"/>
            <a:ext cx="2324294" cy="298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page 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76071" y="2256916"/>
            <a:ext cx="6802634" cy="1115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6"/>
              </a:lnSpc>
            </a:pPr>
            <a:r>
              <a:rPr lang="en-US" sz="35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PROBLEM IDENTIFICATION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01384" y="3127242"/>
            <a:ext cx="6704049" cy="2985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777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 •Hard to juggle multiple subjects and priorities.</a:t>
            </a:r>
          </a:p>
          <a:p>
            <a:pPr algn="l">
              <a:lnSpc>
                <a:spcPts val="2999"/>
              </a:lnSpc>
            </a:pPr>
            <a:r>
              <a:rPr lang="en-US" sz="2777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•</a:t>
            </a:r>
          </a:p>
          <a:p>
            <a:pPr algn="l">
              <a:lnSpc>
                <a:spcPts val="2999"/>
              </a:lnSpc>
            </a:pPr>
            <a:r>
              <a:rPr lang="en-US" sz="2777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•Forgetfulness in following study plans.</a:t>
            </a:r>
          </a:p>
          <a:p>
            <a:pPr algn="l">
              <a:lnSpc>
                <a:spcPts val="2999"/>
              </a:lnSpc>
            </a:pPr>
            <a:r>
              <a:rPr lang="en-US" sz="2777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•</a:t>
            </a:r>
          </a:p>
          <a:p>
            <a:pPr algn="l">
              <a:lnSpc>
                <a:spcPts val="2999"/>
              </a:lnSpc>
            </a:pPr>
            <a:r>
              <a:rPr lang="en-US" sz="2777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•Need for a planner that adapts priorities and saves progress.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76071" y="1028700"/>
            <a:ext cx="551414" cy="518330"/>
          </a:xfrm>
          <a:custGeom>
            <a:avLst/>
            <a:gdLst/>
            <a:ahLst/>
            <a:cxnLst/>
            <a:rect r="r" b="b" t="t" l="l"/>
            <a:pathLst>
              <a:path h="518330" w="551414">
                <a:moveTo>
                  <a:pt x="0" y="0"/>
                </a:moveTo>
                <a:lnTo>
                  <a:pt x="551414" y="0"/>
                </a:lnTo>
                <a:lnTo>
                  <a:pt x="551414" y="518330"/>
                </a:lnTo>
                <a:lnTo>
                  <a:pt x="0" y="518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419691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80083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804396" y="9014517"/>
            <a:ext cx="4454904" cy="406385"/>
          </a:xfrm>
          <a:custGeom>
            <a:avLst/>
            <a:gdLst/>
            <a:ahLst/>
            <a:cxnLst/>
            <a:rect r="r" b="b" t="t" l="l"/>
            <a:pathLst>
              <a:path h="406385" w="4454904">
                <a:moveTo>
                  <a:pt x="0" y="0"/>
                </a:moveTo>
                <a:lnTo>
                  <a:pt x="4454904" y="0"/>
                </a:lnTo>
                <a:lnTo>
                  <a:pt x="4454904" y="406385"/>
                </a:lnTo>
                <a:lnTo>
                  <a:pt x="0" y="4063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877397" y="2102106"/>
            <a:ext cx="6205782" cy="6205782"/>
            <a:chOff x="0" y="0"/>
            <a:chExt cx="14840029" cy="1484002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99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0"/>
              <a:stretch>
                <a:fillRect l="-32961" t="0" r="-32961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655994" y="1165379"/>
            <a:ext cx="2324294" cy="298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1"/>
              </a:lnSpc>
              <a:spcBef>
                <a:spcPct val="0"/>
              </a:spcBef>
            </a:pPr>
            <a:r>
              <a:rPr lang="en-US" sz="2075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studio shodwe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81853" y="9073308"/>
            <a:ext cx="2324294" cy="298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page 05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573343" y="2064006"/>
            <a:ext cx="6458505" cy="1725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80"/>
              </a:lnSpc>
            </a:pPr>
            <a:r>
              <a:rPr lang="en-US" sz="54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PROBLEM SOLVING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573343" y="4095726"/>
            <a:ext cx="6704049" cy="3357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777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•Developed SmartStudy Pro to provide study schedules.</a:t>
            </a:r>
          </a:p>
          <a:p>
            <a:pPr algn="l">
              <a:lnSpc>
                <a:spcPts val="2999"/>
              </a:lnSpc>
            </a:pPr>
          </a:p>
          <a:p>
            <a:pPr algn="l">
              <a:lnSpc>
                <a:spcPts val="2999"/>
              </a:lnSpc>
            </a:pPr>
            <a:r>
              <a:rPr lang="en-US" sz="2777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•Customizable plans with subject priorities.</a:t>
            </a:r>
          </a:p>
          <a:p>
            <a:pPr algn="l">
              <a:lnSpc>
                <a:spcPts val="2999"/>
              </a:lnSpc>
            </a:pPr>
          </a:p>
          <a:p>
            <a:pPr algn="l">
              <a:lnSpc>
                <a:spcPts val="2999"/>
              </a:lnSpc>
            </a:pPr>
            <a:r>
              <a:rPr lang="en-US" sz="2777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•Progress tracking and save/load functionality.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76071" y="1028700"/>
            <a:ext cx="551414" cy="518330"/>
          </a:xfrm>
          <a:custGeom>
            <a:avLst/>
            <a:gdLst/>
            <a:ahLst/>
            <a:cxnLst/>
            <a:rect r="r" b="b" t="t" l="l"/>
            <a:pathLst>
              <a:path h="518330" w="551414">
                <a:moveTo>
                  <a:pt x="0" y="0"/>
                </a:moveTo>
                <a:lnTo>
                  <a:pt x="551414" y="0"/>
                </a:lnTo>
                <a:lnTo>
                  <a:pt x="551414" y="518330"/>
                </a:lnTo>
                <a:lnTo>
                  <a:pt x="0" y="518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419691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80083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804396" y="9014517"/>
            <a:ext cx="4454904" cy="406385"/>
          </a:xfrm>
          <a:custGeom>
            <a:avLst/>
            <a:gdLst/>
            <a:ahLst/>
            <a:cxnLst/>
            <a:rect r="r" b="b" t="t" l="l"/>
            <a:pathLst>
              <a:path h="406385" w="4454904">
                <a:moveTo>
                  <a:pt x="0" y="0"/>
                </a:moveTo>
                <a:lnTo>
                  <a:pt x="4454904" y="0"/>
                </a:lnTo>
                <a:lnTo>
                  <a:pt x="4454904" y="406385"/>
                </a:lnTo>
                <a:lnTo>
                  <a:pt x="0" y="4063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55994" y="1165379"/>
            <a:ext cx="2324294" cy="298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1"/>
              </a:lnSpc>
              <a:spcBef>
                <a:spcPct val="0"/>
              </a:spcBef>
            </a:pPr>
            <a:r>
              <a:rPr lang="en-US" sz="2075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studio shodwe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81853" y="9073308"/>
            <a:ext cx="2324294" cy="298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page 06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67668" y="1682981"/>
            <a:ext cx="14829363" cy="1730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0"/>
              </a:lnSpc>
            </a:pPr>
            <a:r>
              <a:rPr lang="en-US" sz="54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COMPUTATIONAL THINKING PROCESS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40565" y="5028242"/>
            <a:ext cx="12688591" cy="2390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289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•Decomposition: Breaking study planning into smaller steps.</a:t>
            </a:r>
          </a:p>
          <a:p>
            <a:pPr algn="ctr">
              <a:lnSpc>
                <a:spcPts val="3125"/>
              </a:lnSpc>
            </a:pPr>
            <a:r>
              <a:rPr lang="en-US" sz="289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•Abstraction: Focus only on essential details like subjects, hours, status.</a:t>
            </a:r>
          </a:p>
          <a:p>
            <a:pPr algn="ctr">
              <a:lnSpc>
                <a:spcPts val="3125"/>
              </a:lnSpc>
            </a:pPr>
            <a:r>
              <a:rPr lang="en-US" sz="289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•Pattern Recognition: High priority subjects get more time.</a:t>
            </a:r>
          </a:p>
          <a:p>
            <a:pPr algn="ctr">
              <a:lnSpc>
                <a:spcPts val="3125"/>
              </a:lnSpc>
            </a:pPr>
            <a:r>
              <a:rPr lang="en-US" sz="289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•Algorithmic Thinking: Step-by-step process for creating and updating plan.</a:t>
            </a:r>
          </a:p>
          <a:p>
            <a:pPr algn="ctr">
              <a:lnSpc>
                <a:spcPts val="312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76071" y="1028700"/>
            <a:ext cx="551414" cy="518330"/>
          </a:xfrm>
          <a:custGeom>
            <a:avLst/>
            <a:gdLst/>
            <a:ahLst/>
            <a:cxnLst/>
            <a:rect r="r" b="b" t="t" l="l"/>
            <a:pathLst>
              <a:path h="518330" w="551414">
                <a:moveTo>
                  <a:pt x="0" y="0"/>
                </a:moveTo>
                <a:lnTo>
                  <a:pt x="551414" y="0"/>
                </a:lnTo>
                <a:lnTo>
                  <a:pt x="551414" y="518330"/>
                </a:lnTo>
                <a:lnTo>
                  <a:pt x="0" y="518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419691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80083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804396" y="9014517"/>
            <a:ext cx="4454904" cy="406385"/>
          </a:xfrm>
          <a:custGeom>
            <a:avLst/>
            <a:gdLst/>
            <a:ahLst/>
            <a:cxnLst/>
            <a:rect r="r" b="b" t="t" l="l"/>
            <a:pathLst>
              <a:path h="406385" w="4454904">
                <a:moveTo>
                  <a:pt x="0" y="0"/>
                </a:moveTo>
                <a:lnTo>
                  <a:pt x="4454904" y="0"/>
                </a:lnTo>
                <a:lnTo>
                  <a:pt x="4454904" y="406385"/>
                </a:lnTo>
                <a:lnTo>
                  <a:pt x="0" y="4063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76071" y="3120832"/>
            <a:ext cx="984533" cy="1566814"/>
          </a:xfrm>
          <a:custGeom>
            <a:avLst/>
            <a:gdLst/>
            <a:ahLst/>
            <a:cxnLst/>
            <a:rect r="r" b="b" t="t" l="l"/>
            <a:pathLst>
              <a:path h="1566814" w="984533">
                <a:moveTo>
                  <a:pt x="0" y="0"/>
                </a:moveTo>
                <a:lnTo>
                  <a:pt x="984533" y="0"/>
                </a:lnTo>
                <a:lnTo>
                  <a:pt x="984533" y="1566814"/>
                </a:lnTo>
                <a:lnTo>
                  <a:pt x="0" y="15668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655994" y="1165379"/>
            <a:ext cx="2324294" cy="298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1"/>
              </a:lnSpc>
              <a:spcBef>
                <a:spcPct val="0"/>
              </a:spcBef>
            </a:pPr>
            <a:r>
              <a:rPr lang="en-US" sz="2075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studio shodwe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458263" y="9073308"/>
            <a:ext cx="3147170" cy="298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>
                <a:solidFill>
                  <a:srgbClr val="00FFFF"/>
                </a:solidFill>
                <a:latin typeface="Gruppo"/>
                <a:ea typeface="Gruppo"/>
                <a:cs typeface="Gruppo"/>
                <a:sym typeface="Gruppo"/>
              </a:rPr>
              <a:t>www.reallygreatsite.com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81853" y="9073308"/>
            <a:ext cx="2324294" cy="298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page 07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8898" y="4649546"/>
            <a:ext cx="7080891" cy="1730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80"/>
              </a:lnSpc>
            </a:pPr>
            <a:r>
              <a:rPr lang="en-US" sz="54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TESTING WITH PROGRESS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44000" y="4072638"/>
            <a:ext cx="7893358" cy="2950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1"/>
              </a:lnSpc>
            </a:pPr>
            <a:r>
              <a:rPr lang="en-US" sz="313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Utilizing •Checked program with multiple subjects and hours allocation.</a:t>
            </a:r>
          </a:p>
          <a:p>
            <a:pPr algn="l">
              <a:lnSpc>
                <a:spcPts val="3381"/>
              </a:lnSpc>
            </a:pPr>
            <a:r>
              <a:rPr lang="en-US" sz="313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•Verified accuracy of saved and loaded study plans.</a:t>
            </a:r>
          </a:p>
          <a:p>
            <a:pPr algn="l">
              <a:lnSpc>
                <a:spcPts val="3381"/>
              </a:lnSpc>
            </a:pPr>
            <a:r>
              <a:rPr lang="en-US" sz="313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•Ensured progress updates and completion tracking worked smoothly.</a:t>
            </a:r>
          </a:p>
          <a:p>
            <a:pPr algn="l">
              <a:lnSpc>
                <a:spcPts val="338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76071" y="1028700"/>
            <a:ext cx="551414" cy="518330"/>
          </a:xfrm>
          <a:custGeom>
            <a:avLst/>
            <a:gdLst/>
            <a:ahLst/>
            <a:cxnLst/>
            <a:rect r="r" b="b" t="t" l="l"/>
            <a:pathLst>
              <a:path h="518330" w="551414">
                <a:moveTo>
                  <a:pt x="0" y="0"/>
                </a:moveTo>
                <a:lnTo>
                  <a:pt x="551414" y="0"/>
                </a:lnTo>
                <a:lnTo>
                  <a:pt x="551414" y="518330"/>
                </a:lnTo>
                <a:lnTo>
                  <a:pt x="0" y="518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419691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80083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804396" y="9014517"/>
            <a:ext cx="4454904" cy="406385"/>
          </a:xfrm>
          <a:custGeom>
            <a:avLst/>
            <a:gdLst/>
            <a:ahLst/>
            <a:cxnLst/>
            <a:rect r="r" b="b" t="t" l="l"/>
            <a:pathLst>
              <a:path h="406385" w="4454904">
                <a:moveTo>
                  <a:pt x="0" y="0"/>
                </a:moveTo>
                <a:lnTo>
                  <a:pt x="4454904" y="0"/>
                </a:lnTo>
                <a:lnTo>
                  <a:pt x="4454904" y="406385"/>
                </a:lnTo>
                <a:lnTo>
                  <a:pt x="0" y="4063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06462" y="2345931"/>
            <a:ext cx="3598971" cy="5754169"/>
          </a:xfrm>
          <a:custGeom>
            <a:avLst/>
            <a:gdLst/>
            <a:ahLst/>
            <a:cxnLst/>
            <a:rect r="r" b="b" t="t" l="l"/>
            <a:pathLst>
              <a:path h="5754169" w="3598971">
                <a:moveTo>
                  <a:pt x="0" y="0"/>
                </a:moveTo>
                <a:lnTo>
                  <a:pt x="3598971" y="0"/>
                </a:lnTo>
                <a:lnTo>
                  <a:pt x="3598971" y="5754169"/>
                </a:lnTo>
                <a:lnTo>
                  <a:pt x="0" y="57541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655994" y="1165379"/>
            <a:ext cx="2324294" cy="298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1"/>
              </a:lnSpc>
              <a:spcBef>
                <a:spcPct val="0"/>
              </a:spcBef>
            </a:pPr>
            <a:r>
              <a:rPr lang="en-US" sz="2075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studio shodwe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81853" y="9073308"/>
            <a:ext cx="2324294" cy="298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page 06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76071" y="2789195"/>
            <a:ext cx="8134270" cy="863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80"/>
              </a:lnSpc>
            </a:pPr>
            <a:r>
              <a:rPr lang="en-US" sz="54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CONCLUSION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76071" y="4982240"/>
            <a:ext cx="10422130" cy="2242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777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•SmartStudy Pro effectively addresses student time management issues.</a:t>
            </a:r>
          </a:p>
          <a:p>
            <a:pPr algn="l">
              <a:lnSpc>
                <a:spcPts val="2999"/>
              </a:lnSpc>
            </a:pPr>
            <a:r>
              <a:rPr lang="en-US" sz="2777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•Priority-based allocation ensures focused preparation.</a:t>
            </a:r>
          </a:p>
          <a:p>
            <a:pPr algn="l">
              <a:lnSpc>
                <a:spcPts val="2999"/>
              </a:lnSpc>
            </a:pPr>
            <a:r>
              <a:rPr lang="en-US" sz="2777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•Improved problem-solving, teamwork, and programming skills.</a:t>
            </a:r>
          </a:p>
          <a:p>
            <a:pPr algn="l">
              <a:lnSpc>
                <a:spcPts val="2999"/>
              </a:lnSpc>
            </a:pPr>
            <a:r>
              <a:rPr lang="en-US" sz="2777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•Real-life usability beyond just a coding project.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2873687" y="3291828"/>
            <a:ext cx="3965809" cy="3965809"/>
            <a:chOff x="0" y="0"/>
            <a:chExt cx="14840029" cy="1484002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2"/>
              <a:stretch>
                <a:fillRect l="-38492" t="0" r="-38492" b="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76071" y="1028700"/>
            <a:ext cx="551414" cy="518330"/>
          </a:xfrm>
          <a:custGeom>
            <a:avLst/>
            <a:gdLst/>
            <a:ahLst/>
            <a:cxnLst/>
            <a:rect r="r" b="b" t="t" l="l"/>
            <a:pathLst>
              <a:path h="518330" w="551414">
                <a:moveTo>
                  <a:pt x="0" y="0"/>
                </a:moveTo>
                <a:lnTo>
                  <a:pt x="551414" y="0"/>
                </a:lnTo>
                <a:lnTo>
                  <a:pt x="551414" y="518330"/>
                </a:lnTo>
                <a:lnTo>
                  <a:pt x="0" y="518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419691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80083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804396" y="9014517"/>
            <a:ext cx="4454904" cy="406385"/>
          </a:xfrm>
          <a:custGeom>
            <a:avLst/>
            <a:gdLst/>
            <a:ahLst/>
            <a:cxnLst/>
            <a:rect r="r" b="b" t="t" l="l"/>
            <a:pathLst>
              <a:path h="406385" w="4454904">
                <a:moveTo>
                  <a:pt x="0" y="0"/>
                </a:moveTo>
                <a:lnTo>
                  <a:pt x="4454904" y="0"/>
                </a:lnTo>
                <a:lnTo>
                  <a:pt x="4454904" y="406385"/>
                </a:lnTo>
                <a:lnTo>
                  <a:pt x="0" y="4063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55994" y="1165379"/>
            <a:ext cx="2324294" cy="298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1"/>
              </a:lnSpc>
              <a:spcBef>
                <a:spcPct val="0"/>
              </a:spcBef>
            </a:pPr>
            <a:r>
              <a:rPr lang="en-US" sz="2075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studio shodwe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81853" y="9073308"/>
            <a:ext cx="2324294" cy="298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page 10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18141" y="3648280"/>
            <a:ext cx="11183517" cy="1495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11"/>
              </a:lnSpc>
            </a:pPr>
            <a:r>
              <a:rPr lang="en-US" sz="945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DAGx49tdSBM</dc:identifier>
  <dcterms:modified xsi:type="dcterms:W3CDTF">2011-08-01T06:04:30Z</dcterms:modified>
  <cp:revision>1</cp:revision>
  <dc:title>Smart Study Plan</dc:title>
</cp:coreProperties>
</file>